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8" r:id="rId4"/>
    <p:sldId id="257" r:id="rId5"/>
    <p:sldId id="258" r:id="rId6"/>
    <p:sldId id="269" r:id="rId7"/>
    <p:sldId id="261" r:id="rId8"/>
    <p:sldId id="272" r:id="rId9"/>
    <p:sldId id="273" r:id="rId10"/>
    <p:sldId id="274" r:id="rId11"/>
    <p:sldId id="275" r:id="rId12"/>
    <p:sldId id="260" r:id="rId13"/>
    <p:sldId id="271" r:id="rId14"/>
    <p:sldId id="263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07245F6-A2A7-4ED4-954D-D68CC3A84623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A6082BB-04CB-41B1-B0E8-F730E2793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45F6-A2A7-4ED4-954D-D68CC3A84623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82BB-04CB-41B1-B0E8-F730E2793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45F6-A2A7-4ED4-954D-D68CC3A84623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82BB-04CB-41B1-B0E8-F730E2793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07245F6-A2A7-4ED4-954D-D68CC3A84623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82BB-04CB-41B1-B0E8-F730E2793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07245F6-A2A7-4ED4-954D-D68CC3A84623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A6082BB-04CB-41B1-B0E8-F730E2793B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07245F6-A2A7-4ED4-954D-D68CC3A84623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A6082BB-04CB-41B1-B0E8-F730E2793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07245F6-A2A7-4ED4-954D-D68CC3A84623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A6082BB-04CB-41B1-B0E8-F730E2793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45F6-A2A7-4ED4-954D-D68CC3A84623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82BB-04CB-41B1-B0E8-F730E2793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07245F6-A2A7-4ED4-954D-D68CC3A84623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A6082BB-04CB-41B1-B0E8-F730E2793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07245F6-A2A7-4ED4-954D-D68CC3A84623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A6082BB-04CB-41B1-B0E8-F730E2793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07245F6-A2A7-4ED4-954D-D68CC3A84623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A6082BB-04CB-41B1-B0E8-F730E2793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07245F6-A2A7-4ED4-954D-D68CC3A84623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A6082BB-04CB-41B1-B0E8-F730E2793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THE METRIC SYSTEM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convert between units?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Sometimes you will need to change from a smaller unit to a larger unit.</a:t>
            </a:r>
          </a:p>
          <a:p>
            <a:pPr lvl="1"/>
            <a:r>
              <a:rPr lang="en-US" dirty="0" smtClean="0"/>
              <a:t>When adding/subtracting units together, they must be the same….</a:t>
            </a:r>
          </a:p>
          <a:p>
            <a:pPr lvl="2"/>
            <a:r>
              <a:rPr lang="en-US" dirty="0" smtClean="0"/>
              <a:t>cm + cm, L + L, Kg + Kg</a:t>
            </a:r>
          </a:p>
          <a:p>
            <a:r>
              <a:rPr lang="en-US" dirty="0" smtClean="0"/>
              <a:t>All you need to know is how to climb upstairs or downstairs, and point while saying</a:t>
            </a:r>
          </a:p>
          <a:p>
            <a:pPr lvl="1"/>
            <a:r>
              <a:rPr lang="en-US" dirty="0" smtClean="0"/>
              <a:t>Kangaroos Hopping Down Mountains Drinking Chocolate Milk </a:t>
            </a:r>
            <a:r>
              <a:rPr lang="en-US" dirty="0" err="1" smtClean="0"/>
              <a:t>mmM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7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"/>
            <a:ext cx="9023191" cy="683510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657600"/>
            <a:ext cx="1195957" cy="87020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96200" y="4419599"/>
            <a:ext cx="379061" cy="37176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4800601"/>
            <a:ext cx="379061" cy="37176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00999" y="5181599"/>
            <a:ext cx="1061369" cy="8090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00999" y="5257800"/>
            <a:ext cx="1410391" cy="72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micro –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    μ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 / 1000000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22901" y="902065"/>
            <a:ext cx="2790566" cy="234074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575726" y="2835247"/>
            <a:ext cx="2491577" cy="234075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3400" y="4419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When getting larger, move decimal to the left that number of steps or divide.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685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When getting smaller, move decimal to the right that number of steps or multiply.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3721414"/>
            <a:ext cx="921249" cy="778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err="1" smtClean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illi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–</a:t>
            </a:r>
          </a:p>
          <a:p>
            <a:endParaRPr lang="en-US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 / 1000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3078977"/>
            <a:ext cx="1089061" cy="9398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343400" y="2436541"/>
            <a:ext cx="1089061" cy="9398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76600" y="1794104"/>
            <a:ext cx="1089061" cy="939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09800" y="1151667"/>
            <a:ext cx="1089061" cy="9398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43000" y="509231"/>
            <a:ext cx="1089061" cy="9398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6200" y="27403"/>
            <a:ext cx="1089061" cy="9398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86400" y="3159282"/>
            <a:ext cx="921249" cy="778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err="1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enti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–</a:t>
            </a:r>
          </a:p>
          <a:p>
            <a:endParaRPr lang="en-US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 / 100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0" y="1231972"/>
            <a:ext cx="921249" cy="778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err="1" smtClean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lang="en-US" sz="1400" u="sng" dirty="0" err="1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–</a:t>
            </a:r>
          </a:p>
          <a:p>
            <a:endParaRPr lang="en-US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10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589535"/>
            <a:ext cx="921249" cy="778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err="1" smtClean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ecto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–</a:t>
            </a:r>
          </a:p>
          <a:p>
            <a:endParaRPr lang="en-US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100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107708"/>
            <a:ext cx="921249" cy="778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ilo –</a:t>
            </a:r>
          </a:p>
          <a:p>
            <a:endParaRPr lang="en-US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1000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9600" y="2516845"/>
            <a:ext cx="921249" cy="778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err="1" smtClean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eci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–</a:t>
            </a:r>
          </a:p>
          <a:p>
            <a:endParaRPr lang="en-US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 / 10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1874409"/>
            <a:ext cx="921249" cy="778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eter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u="sng" dirty="0" smtClean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iter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1400" u="sng" dirty="0" smtClean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ram</a:t>
            </a:r>
            <a:endParaRPr lang="en-US" sz="1400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1713799"/>
            <a:ext cx="1219200" cy="29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     </a:t>
            </a:r>
            <a:r>
              <a:rPr lang="en-US" sz="1200" b="1" dirty="0" smtClean="0">
                <a:solidFill>
                  <a:srgbClr val="000000"/>
                </a:solidFill>
              </a:rPr>
              <a:t>Base unit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6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08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Converting using the metric step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100 g = _______ mg</a:t>
            </a:r>
          </a:p>
          <a:p>
            <a:r>
              <a:rPr lang="en-US" sz="4000" dirty="0" smtClean="0"/>
              <a:t>15kg = ________ g</a:t>
            </a:r>
          </a:p>
          <a:p>
            <a:r>
              <a:rPr lang="en-US" sz="4000" dirty="0" smtClean="0"/>
              <a:t>1.5 dm = _______ cm</a:t>
            </a:r>
          </a:p>
          <a:p>
            <a:r>
              <a:rPr lang="en-US" sz="4000" dirty="0" smtClean="0"/>
              <a:t>3780 mL = ________ L</a:t>
            </a:r>
          </a:p>
          <a:p>
            <a:r>
              <a:rPr lang="en-US" sz="4000" dirty="0" smtClean="0"/>
              <a:t>2.1 mm = </a:t>
            </a:r>
            <a:r>
              <a:rPr lang="en-US" sz="4000" u="sng" dirty="0" smtClean="0"/>
              <a:t>              </a:t>
            </a:r>
            <a:r>
              <a:rPr lang="en-US" sz="4000" dirty="0" smtClean="0"/>
              <a:t> </a:t>
            </a:r>
            <a:r>
              <a:rPr lang="en-US" sz="4000" dirty="0" err="1" smtClean="0"/>
              <a:t>μm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1905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100,000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2667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15,000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3429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15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4038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3.780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4800600"/>
            <a:ext cx="137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2100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Length or distance: 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meter stick or ruler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1506" name="Picture 2" descr="http://www.cstephenmurray.com/onlinequizes/chemistry/measuring/RulerPictures/5cmRulerWithObject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76600"/>
            <a:ext cx="5876925" cy="1362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5334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4.30 cm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867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43.0 mm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410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0.043 m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5867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0.000043 km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871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79101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4876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___?___mm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5791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___?___cm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953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___?___m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876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25  mm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5791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2.5   cm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4953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0.025  m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28600"/>
            <a:ext cx="39624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					Volume:              	</a:t>
            </a:r>
            <a:r>
              <a:rPr lang="en-US" sz="3300" dirty="0" err="1" smtClean="0"/>
              <a:t>G</a:t>
            </a:r>
            <a:r>
              <a:rPr lang="en-US" sz="3100" dirty="0" err="1" smtClean="0"/>
              <a:t>raduduated</a:t>
            </a:r>
            <a:r>
              <a:rPr lang="en-US" sz="3100" dirty="0" smtClean="0"/>
              <a:t> Cylinder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61419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2514600"/>
            <a:ext cx="203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13.0 </a:t>
            </a:r>
            <a:r>
              <a:rPr lang="en-US" sz="4000" dirty="0" err="1" smtClean="0"/>
              <a:t>mL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3352800"/>
            <a:ext cx="1842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0.013 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Mass:  Triple Beam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438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163.7 g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200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163700.0 mg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3962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0.1637 kg</a:t>
            </a:r>
            <a:endParaRPr lang="en-US" sz="3200" dirty="0"/>
          </a:p>
        </p:txBody>
      </p:sp>
      <p:pic>
        <p:nvPicPr>
          <p:cNvPr id="1028" name="Picture 4" descr="http://tarmanphysics.wikispaces.com/file/view/TB2.jpg/86224613/713x428/T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5267325" cy="316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Americans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Here in the US, we use the customary system of measurement</a:t>
            </a:r>
          </a:p>
          <a:p>
            <a:pPr lvl="1"/>
            <a:r>
              <a:rPr lang="en-US" dirty="0" smtClean="0"/>
              <a:t>Cups</a:t>
            </a:r>
          </a:p>
          <a:p>
            <a:pPr lvl="1"/>
            <a:r>
              <a:rPr lang="en-US" dirty="0" smtClean="0"/>
              <a:t>Feet</a:t>
            </a:r>
          </a:p>
          <a:p>
            <a:pPr lvl="1"/>
            <a:r>
              <a:rPr lang="en-US" dirty="0" smtClean="0"/>
              <a:t>Inches</a:t>
            </a:r>
          </a:p>
          <a:p>
            <a:pPr lvl="1"/>
            <a:r>
              <a:rPr lang="en-US" dirty="0" smtClean="0"/>
              <a:t>Pounds</a:t>
            </a:r>
          </a:p>
          <a:p>
            <a:pPr lvl="1"/>
            <a:r>
              <a:rPr lang="en-US" dirty="0" smtClean="0"/>
              <a:t>Ounces</a:t>
            </a:r>
          </a:p>
          <a:p>
            <a:pPr lvl="1"/>
            <a:r>
              <a:rPr lang="en-US" dirty="0" smtClean="0"/>
              <a:t>Its confusing and hard to work with</a:t>
            </a:r>
          </a:p>
          <a:p>
            <a:pPr lvl="2"/>
            <a:r>
              <a:rPr lang="en-US" dirty="0" smtClean="0"/>
              <a:t>12 in = 1 </a:t>
            </a:r>
            <a:r>
              <a:rPr lang="en-US" dirty="0" err="1" smtClean="0"/>
              <a:t>ft</a:t>
            </a:r>
            <a:endParaRPr lang="en-US" dirty="0" smtClean="0"/>
          </a:p>
          <a:p>
            <a:pPr lvl="2"/>
            <a:r>
              <a:rPr lang="en-US" dirty="0" smtClean="0"/>
              <a:t>3 </a:t>
            </a:r>
            <a:r>
              <a:rPr lang="en-US" dirty="0" err="1" smtClean="0"/>
              <a:t>ft</a:t>
            </a:r>
            <a:r>
              <a:rPr lang="en-US" dirty="0" smtClean="0"/>
              <a:t> = 1 yard</a:t>
            </a:r>
          </a:p>
          <a:p>
            <a:pPr lvl="2"/>
            <a:r>
              <a:rPr lang="en-US" dirty="0" smtClean="0"/>
              <a:t>1 mile = 5280 </a:t>
            </a:r>
            <a:r>
              <a:rPr lang="en-US" dirty="0" err="1" smtClean="0"/>
              <a:t>ft</a:t>
            </a:r>
            <a:endParaRPr lang="en-US" dirty="0" smtClean="0"/>
          </a:p>
          <a:p>
            <a:pPr lvl="2"/>
            <a:r>
              <a:rPr lang="en-US" dirty="0" smtClean="0"/>
              <a:t>16 </a:t>
            </a:r>
            <a:r>
              <a:rPr lang="en-US" dirty="0" err="1" smtClean="0"/>
              <a:t>oz</a:t>
            </a:r>
            <a:r>
              <a:rPr lang="en-US" dirty="0" smtClean="0"/>
              <a:t> = 1 </a:t>
            </a:r>
            <a:r>
              <a:rPr lang="en-US" dirty="0" err="1" smtClean="0"/>
              <a:t>lb</a:t>
            </a:r>
            <a:endParaRPr lang="en-US" dirty="0" smtClean="0"/>
          </a:p>
          <a:p>
            <a:pPr lvl="2"/>
            <a:r>
              <a:rPr lang="en-US" dirty="0" smtClean="0"/>
              <a:t>2000 </a:t>
            </a:r>
            <a:r>
              <a:rPr lang="en-US" dirty="0" err="1" smtClean="0"/>
              <a:t>lb</a:t>
            </a:r>
            <a:r>
              <a:rPr lang="en-US" dirty="0" smtClean="0"/>
              <a:t> = 1 ton</a:t>
            </a:r>
          </a:p>
          <a:p>
            <a:pPr lvl="2"/>
            <a:r>
              <a:rPr lang="en-US" dirty="0" smtClean="0"/>
              <a:t>1 gallon = 256 </a:t>
            </a:r>
            <a:r>
              <a:rPr lang="en-US" dirty="0" err="1" smtClean="0"/>
              <a:t>Tbsp</a:t>
            </a:r>
            <a:endParaRPr lang="en-US" dirty="0" smtClean="0"/>
          </a:p>
          <a:p>
            <a:pPr lvl="2"/>
            <a:r>
              <a:rPr lang="en-US" dirty="0" smtClean="0"/>
              <a:t>3 </a:t>
            </a:r>
            <a:r>
              <a:rPr lang="en-US" dirty="0" err="1" smtClean="0"/>
              <a:t>tsp</a:t>
            </a:r>
            <a:r>
              <a:rPr lang="en-US" dirty="0" smtClean="0"/>
              <a:t> = 1 </a:t>
            </a:r>
            <a:r>
              <a:rPr lang="en-US" dirty="0" err="1" smtClean="0"/>
              <a:t>Tbsp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Wouldn’t it be nice if……?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was a system of measurement that was universal and easier to work with?</a:t>
            </a:r>
          </a:p>
          <a:p>
            <a:r>
              <a:rPr lang="en-US" dirty="0" smtClean="0"/>
              <a:t>The only number you needed to remember was 10?</a:t>
            </a:r>
          </a:p>
          <a:p>
            <a:pPr lvl="1"/>
            <a:r>
              <a:rPr lang="en-US" dirty="0" smtClean="0"/>
              <a:t>Like 10 pennies = 1 dime, 10 dimes = 1 dollar, 10 dollars = 1 ten dollar bill, 10 ten dollar bills = 1 100 dollar bill, etc.</a:t>
            </a:r>
          </a:p>
          <a:p>
            <a:r>
              <a:rPr lang="en-US" dirty="0" smtClean="0"/>
              <a:t>All you needed to make conversions between small and large units was a staircase and your finger? Instead of a calculator and a conversion chart?</a:t>
            </a:r>
          </a:p>
        </p:txBody>
      </p:sp>
    </p:spTree>
    <p:extLst>
      <p:ext uri="{BB962C8B-B14F-4D97-AF65-F5344CB8AC3E}">
        <p14:creationId xmlns:p14="http://schemas.microsoft.com/office/powerpoint/2010/main" val="37208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686800" cy="139903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</a:rPr>
              <a:t>GUESS WHAT?????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a typeface="Calibri"/>
                <a:cs typeface="Times New Roman"/>
              </a:rPr>
              <a:t>  </a:t>
            </a:r>
            <a:endParaRPr lang="en-US" sz="1100" dirty="0">
              <a:ea typeface="Calibri"/>
              <a:cs typeface="Times New Roman"/>
            </a:endParaRPr>
          </a:p>
          <a:p>
            <a:pPr marL="410845" marR="661035">
              <a:lnSpc>
                <a:spcPct val="1040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FFFF"/>
                </a:solidFill>
                <a:latin typeface="Wingdings"/>
                <a:ea typeface="Wingdings"/>
                <a:cs typeface="Wingdings"/>
              </a:rPr>
              <a:t></a:t>
            </a:r>
            <a:r>
              <a:rPr lang="en-US" sz="3600" b="1" spc="290" dirty="0" smtClean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There is a system of measurements that does all of these things…..</a:t>
            </a:r>
          </a:p>
          <a:p>
            <a:pPr marL="410845" marR="661035">
              <a:lnSpc>
                <a:spcPct val="104000"/>
              </a:lnSpc>
              <a:spcBef>
                <a:spcPts val="0"/>
              </a:spcBef>
              <a:buNone/>
            </a:pPr>
            <a:endParaRPr lang="en-US" sz="1600" b="1" dirty="0">
              <a:ea typeface="Calibri"/>
              <a:cs typeface="Times New Roman"/>
            </a:endParaRPr>
          </a:p>
          <a:p>
            <a:pPr marL="598297" indent="-571500">
              <a:lnSpc>
                <a:spcPct val="104000"/>
              </a:lnSpc>
              <a:spcBef>
                <a:spcPts val="0"/>
              </a:spcBef>
              <a:buFont typeface="Wingdings" charset="0"/>
              <a:buChar char=""/>
            </a:pPr>
            <a:r>
              <a:rPr lang="en-US" sz="36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The METRIC SYSTEM!!!!!!!</a:t>
            </a:r>
          </a:p>
          <a:p>
            <a:pPr marL="785749" lvl="1">
              <a:lnSpc>
                <a:spcPct val="104000"/>
              </a:lnSpc>
              <a:spcBef>
                <a:spcPts val="0"/>
              </a:spcBef>
              <a:buFont typeface="Wingdings" charset="0"/>
              <a:buChar char=""/>
            </a:pPr>
            <a:r>
              <a:rPr lang="en-US" sz="18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Or the SI units of measurement in the scientific world.</a:t>
            </a:r>
            <a:endParaRPr lang="en-US" sz="1800" b="1" dirty="0">
              <a:ea typeface="Calibri"/>
              <a:cs typeface="Times New Roman"/>
            </a:endParaRPr>
          </a:p>
          <a:p>
            <a:pPr marL="0" marR="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000" b="1" dirty="0">
                <a:ea typeface="Calibri"/>
                <a:cs typeface="Times New Roman"/>
              </a:rPr>
              <a:t> </a:t>
            </a:r>
            <a:endParaRPr lang="en-US" sz="1600" b="1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WHAT ARE THE THREE BASIC UNITS OF MEASUREMENT?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39445" marR="650875" indent="-571500">
              <a:lnSpc>
                <a:spcPct val="104000"/>
              </a:lnSpc>
              <a:spcBef>
                <a:spcPts val="0"/>
              </a:spcBef>
            </a:pPr>
            <a:r>
              <a:rPr lang="en-US" sz="3600" spc="5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sz="3600" spc="-5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meter</a:t>
            </a:r>
            <a:r>
              <a:rPr lang="en-US" sz="3600" b="1" spc="-8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measures</a:t>
            </a:r>
            <a:r>
              <a:rPr lang="en-US" sz="3600" spc="-12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sz="3600" spc="-4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length</a:t>
            </a:r>
            <a:r>
              <a:rPr lang="en-US" sz="3600" spc="-8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sz="3600" spc="-25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an</a:t>
            </a:r>
            <a:r>
              <a:rPr lang="en-US" sz="3600" spc="-3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object or</a:t>
            </a:r>
            <a:r>
              <a:rPr lang="en-US" sz="3600" spc="-25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sz="3600" spc="-4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distance</a:t>
            </a:r>
            <a:r>
              <a:rPr lang="en-US" sz="3600" spc="-105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from</a:t>
            </a:r>
            <a:r>
              <a:rPr lang="en-US" sz="3600" spc="-6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place</a:t>
            </a:r>
            <a:r>
              <a:rPr lang="en-US" sz="3600" spc="-65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to</a:t>
            </a:r>
            <a:r>
              <a:rPr lang="en-US" sz="3600" spc="-25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place</a:t>
            </a:r>
          </a:p>
          <a:p>
            <a:pPr marL="639445" marR="650875" indent="-571500">
              <a:lnSpc>
                <a:spcPct val="104000"/>
              </a:lnSpc>
              <a:spcBef>
                <a:spcPts val="0"/>
              </a:spcBef>
            </a:pPr>
            <a:r>
              <a:rPr lang="en-US" sz="3600" spc="5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sz="3600" b="1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liter </a:t>
            </a:r>
            <a:r>
              <a:rPr lang="en-US" sz="3600" spc="5" dirty="0">
                <a:latin typeface="Times New Roman"/>
                <a:ea typeface="Times New Roman"/>
                <a:cs typeface="Times New Roman"/>
              </a:rPr>
              <a:t>measures </a:t>
            </a:r>
            <a:r>
              <a:rPr lang="en-US" sz="36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volume</a:t>
            </a:r>
            <a:r>
              <a:rPr lang="en-US" sz="3600" spc="5" dirty="0">
                <a:latin typeface="Times New Roman"/>
                <a:ea typeface="Times New Roman"/>
                <a:cs typeface="Times New Roman"/>
              </a:rPr>
              <a:t> (liquids and solids) or how much space is occupied.</a:t>
            </a:r>
            <a:endParaRPr lang="en-US" sz="1200" b="1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900" dirty="0">
                <a:latin typeface="Calibri"/>
                <a:ea typeface="Calibri"/>
                <a:cs typeface="Times New Roman"/>
              </a:rPr>
              <a:t> </a:t>
            </a:r>
            <a:endParaRPr lang="en-US" sz="1200" dirty="0">
              <a:latin typeface="Calibri"/>
              <a:ea typeface="Calibri"/>
              <a:cs typeface="Times New Roman"/>
            </a:endParaRPr>
          </a:p>
          <a:p>
            <a:pPr marL="639445" marR="650875" indent="-571500">
              <a:lnSpc>
                <a:spcPct val="104000"/>
              </a:lnSpc>
              <a:spcBef>
                <a:spcPts val="0"/>
              </a:spcBef>
            </a:pPr>
            <a:r>
              <a:rPr lang="en-US" sz="3600" spc="5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sz="3600" spc="-5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spc="5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gra</a:t>
            </a:r>
            <a:r>
              <a:rPr lang="en-US" sz="36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m</a:t>
            </a:r>
            <a:r>
              <a:rPr lang="en-US" sz="3600" b="1" spc="-75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measures</a:t>
            </a:r>
            <a:r>
              <a:rPr lang="en-US" sz="3600" spc="-12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mass</a:t>
            </a:r>
            <a:r>
              <a:rPr lang="en-US" sz="3600" spc="-65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sz="3600" spc="-25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how</a:t>
            </a:r>
            <a:r>
              <a:rPr lang="en-US" sz="3600" spc="-55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      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much </a:t>
            </a:r>
            <a:r>
              <a:rPr lang="en-US" sz="3600" spc="5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matter does an object possess.</a:t>
            </a:r>
          </a:p>
          <a:p>
            <a:pPr marL="0" marR="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None/>
            </a:pPr>
            <a:endParaRPr lang="en-US" sz="1200" dirty="0" smtClean="0">
              <a:solidFill>
                <a:srgbClr val="00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None/>
            </a:pPr>
            <a:endParaRPr lang="en-US" sz="1200" dirty="0" smtClean="0">
              <a:solidFill>
                <a:srgbClr val="00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None/>
            </a:pPr>
            <a:endParaRPr lang="en-US" sz="1200" dirty="0" smtClean="0">
              <a:solidFill>
                <a:srgbClr val="00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ts val="75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 dirty="0" smtClean="0">
                <a:latin typeface="Calibri"/>
                <a:ea typeface="Calibri"/>
                <a:cs typeface="Times New Roman"/>
              </a:rPr>
              <a:t> </a:t>
            </a:r>
            <a:endParaRPr lang="en-US" sz="1200" dirty="0" smtClean="0">
              <a:latin typeface="Calibri"/>
              <a:ea typeface="Calibri"/>
              <a:cs typeface="Times New Roman"/>
            </a:endParaRPr>
          </a:p>
          <a:p>
            <a:pPr marL="410845" marR="0" indent="-3429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METRIC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Meterstick</a:t>
            </a:r>
            <a:r>
              <a:rPr lang="en-US" dirty="0" smtClean="0"/>
              <a:t>:  measures length</a:t>
            </a:r>
          </a:p>
          <a:p>
            <a:pPr lvl="1"/>
            <a:r>
              <a:rPr lang="en-US" dirty="0" smtClean="0"/>
              <a:t>Kilometer, meter, centimeter, millimeter, micrometer</a:t>
            </a:r>
          </a:p>
          <a:p>
            <a:r>
              <a:rPr lang="en-US" dirty="0" smtClean="0"/>
              <a:t>Triple-beam Balance:  measures mass</a:t>
            </a:r>
          </a:p>
          <a:p>
            <a:pPr lvl="1"/>
            <a:r>
              <a:rPr lang="en-US" dirty="0" smtClean="0"/>
              <a:t>Kilogram, gram, centigram, milligram</a:t>
            </a:r>
          </a:p>
          <a:p>
            <a:r>
              <a:rPr lang="en-US" dirty="0" smtClean="0"/>
              <a:t>Graduated Cylinder:  measures volume (liquids or solids)</a:t>
            </a:r>
          </a:p>
          <a:p>
            <a:pPr lvl="1"/>
            <a:r>
              <a:rPr lang="en-US" dirty="0" smtClean="0"/>
              <a:t>Kiloliters, </a:t>
            </a:r>
            <a:r>
              <a:rPr lang="en-US" dirty="0" err="1" smtClean="0"/>
              <a:t>decaliters</a:t>
            </a:r>
            <a:r>
              <a:rPr lang="en-US" dirty="0" smtClean="0"/>
              <a:t>, liters, deciliters, centiliters, milliliters.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57" y="2209800"/>
            <a:ext cx="9144000" cy="231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914400"/>
            <a:ext cx="5410200" cy="541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16100"/>
            <a:ext cx="7620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Length or distance: 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meter stick or ruler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1506" name="Picture 2" descr="http://www.cstephenmurray.com/onlinequizes/chemistry/measuring/RulerPictures/5cmRulerWithObject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76600"/>
            <a:ext cx="5876925" cy="1362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5334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4.30 cm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28600"/>
            <a:ext cx="39624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					Volume:              	</a:t>
            </a:r>
            <a:r>
              <a:rPr lang="en-US" sz="3300" dirty="0" err="1" smtClean="0"/>
              <a:t>G</a:t>
            </a:r>
            <a:r>
              <a:rPr lang="en-US" sz="3100" dirty="0" err="1" smtClean="0"/>
              <a:t>raduduated</a:t>
            </a:r>
            <a:r>
              <a:rPr lang="en-US" sz="3100" dirty="0" smtClean="0"/>
              <a:t> Cylinder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61419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2514600"/>
            <a:ext cx="203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13.0 </a:t>
            </a:r>
            <a:r>
              <a:rPr lang="en-US" sz="4000" dirty="0" err="1" smtClean="0"/>
              <a:t>mL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608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Mass:  Triple Beam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38862" y="2438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163.7 g</a:t>
            </a:r>
            <a:endParaRPr lang="en-US" sz="3200" dirty="0"/>
          </a:p>
        </p:txBody>
      </p:sp>
      <p:pic>
        <p:nvPicPr>
          <p:cNvPr id="1028" name="Picture 4" descr="http://tarmanphysics.wikispaces.com/file/view/TB2.jpg/86224613/713x428/T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5267325" cy="3161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52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796</TotalTime>
  <Words>488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Verdana</vt:lpstr>
      <vt:lpstr>Wingdings</vt:lpstr>
      <vt:lpstr>Wingdings 2</vt:lpstr>
      <vt:lpstr>Verve</vt:lpstr>
      <vt:lpstr>THE METRIC SYSTEM</vt:lpstr>
      <vt:lpstr>What do Americans use?</vt:lpstr>
      <vt:lpstr>Wouldn’t it be nice if……?</vt:lpstr>
      <vt:lpstr>GUESS WHAT?????</vt:lpstr>
      <vt:lpstr>WHAT ARE THE THREE BASIC UNITS OF MEASUREMENT?</vt:lpstr>
      <vt:lpstr>TOOLS of the METRIC SYSTEM</vt:lpstr>
      <vt:lpstr>Length or distance:   meter stick or ruler </vt:lpstr>
      <vt:lpstr>     Volume:               Graduduated Cylinder</vt:lpstr>
      <vt:lpstr>Mass:  Triple Beam balance</vt:lpstr>
      <vt:lpstr>So how do we convert between units?</vt:lpstr>
      <vt:lpstr>PowerPoint Presentation</vt:lpstr>
      <vt:lpstr>Converting using the metric step</vt:lpstr>
      <vt:lpstr>Length or distance:   meter stick or ruler </vt:lpstr>
      <vt:lpstr>PowerPoint Presentation</vt:lpstr>
      <vt:lpstr>     Volume:               Graduduated Cylinder</vt:lpstr>
      <vt:lpstr>Mass:  Triple Beam balance</vt:lpstr>
    </vt:vector>
  </TitlesOfParts>
  <Company>Austin Independent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METRIC SYSTEM</dc:title>
  <dc:creator>Windows User</dc:creator>
  <cp:lastModifiedBy>Ashton Hall</cp:lastModifiedBy>
  <cp:revision>22</cp:revision>
  <dcterms:created xsi:type="dcterms:W3CDTF">2012-09-03T22:15:14Z</dcterms:created>
  <dcterms:modified xsi:type="dcterms:W3CDTF">2015-08-26T22:03:39Z</dcterms:modified>
</cp:coreProperties>
</file>